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9" r:id="rId2"/>
    <p:sldId id="261" r:id="rId3"/>
    <p:sldId id="256" r:id="rId4"/>
    <p:sldId id="257" r:id="rId5"/>
    <p:sldId id="260" r:id="rId6"/>
    <p:sldId id="258" r:id="rId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39" autoAdjust="0"/>
    <p:restoredTop sz="95380" autoAdjust="0"/>
  </p:normalViewPr>
  <p:slideViewPr>
    <p:cSldViewPr snapToGrid="0">
      <p:cViewPr>
        <p:scale>
          <a:sx n="66" d="100"/>
          <a:sy n="66" d="100"/>
        </p:scale>
        <p:origin x="1044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iost\OneDrive\Desktop\Sprint%201%20Agile-Sprint-Backlog-Burndown-Char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>
                <a:solidFill>
                  <a:schemeClr val="bg1">
                    <a:lumMod val="50000"/>
                  </a:schemeClr>
                </a:solidFill>
              </a:defRPr>
            </a:pPr>
            <a:r>
              <a:rPr lang="en-US" dirty="0">
                <a:solidFill>
                  <a:schemeClr val="tx2"/>
                </a:solidFill>
              </a:rPr>
              <a:t>SPRINT BURNDOWN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5.3857398645138006E-2"/>
          <c:y val="6.1301394971012557E-2"/>
          <c:w val="0.93502814910969279"/>
          <c:h val="0.90240890940803387"/>
        </c:manualLayout>
      </c:layout>
      <c:lineChart>
        <c:grouping val="standard"/>
        <c:varyColors val="0"/>
        <c:ser>
          <c:idx val="0"/>
          <c:order val="0"/>
          <c:tx>
            <c:v>Sprint Burndown Chart</c:v>
          </c:tx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trendline>
            <c:trendlineType val="linear"/>
            <c:dispRSqr val="0"/>
            <c:dispEq val="0"/>
          </c:trendline>
          <c:cat>
            <c:strRef>
              <c:f>'Agile Sprint Backlog'!$G$2:$L$2</c:f>
              <c:strCache>
                <c:ptCount val="6"/>
                <c:pt idx="0">
                  <c:v>DAY 1</c:v>
                </c:pt>
                <c:pt idx="1">
                  <c:v>DAY 2</c:v>
                </c:pt>
                <c:pt idx="2">
                  <c:v>DAY 3</c:v>
                </c:pt>
                <c:pt idx="3">
                  <c:v>DAY 4</c:v>
                </c:pt>
                <c:pt idx="4">
                  <c:v>DAY 5</c:v>
                </c:pt>
                <c:pt idx="5">
                  <c:v>SPRINT REVIEW</c:v>
                </c:pt>
              </c:strCache>
            </c:strRef>
          </c:cat>
          <c:val>
            <c:numRef>
              <c:f>'Agile Sprint Backlog'!$G$19:$L$19</c:f>
              <c:numCache>
                <c:formatCode>General</c:formatCode>
                <c:ptCount val="6"/>
                <c:pt idx="0">
                  <c:v>23.5</c:v>
                </c:pt>
                <c:pt idx="1">
                  <c:v>22.5</c:v>
                </c:pt>
                <c:pt idx="2">
                  <c:v>13</c:v>
                </c:pt>
                <c:pt idx="3">
                  <c:v>6</c:v>
                </c:pt>
                <c:pt idx="4">
                  <c:v>5</c:v>
                </c:pt>
                <c:pt idx="5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025-41E3-8ED2-C6C9EB1556DA}"/>
            </c:ext>
          </c:extLst>
        </c:ser>
        <c:ser>
          <c:idx val="1"/>
          <c:order val="1"/>
          <c:tx>
            <c:v>linea</c:v>
          </c:tx>
          <c:marker>
            <c:symbol val="none"/>
          </c:marker>
          <c:trendline>
            <c:trendlineType val="linear"/>
            <c:dispRSqr val="0"/>
            <c:dispEq val="0"/>
          </c:trendline>
          <c:val>
            <c:numRef>
              <c:f>'Agile Sprint Backlog'!$F$19</c:f>
              <c:numCache>
                <c:formatCode>General</c:formatCode>
                <c:ptCount val="1"/>
                <c:pt idx="0">
                  <c:v>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025-41E3-8ED2-C6C9EB1556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90279592"/>
        <c:axId val="-2090276584"/>
      </c:lineChart>
      <c:catAx>
        <c:axId val="-209027959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2090276584"/>
        <c:crosses val="autoZero"/>
        <c:auto val="1"/>
        <c:lblAlgn val="ctr"/>
        <c:lblOffset val="100"/>
        <c:noMultiLvlLbl val="0"/>
      </c:catAx>
      <c:valAx>
        <c:axId val="-2090276584"/>
        <c:scaling>
          <c:orientation val="minMax"/>
          <c:max val="3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90279592"/>
        <c:crosses val="autoZero"/>
        <c:crossBetween val="between"/>
      </c:valAx>
      <c:spPr>
        <a:gradFill>
          <a:gsLst>
            <a:gs pos="0">
              <a:schemeClr val="bg1"/>
            </a:gs>
            <a:gs pos="100000">
              <a:srgbClr val="E5EEF6"/>
            </a:gs>
          </a:gsLst>
          <a:lin ang="9000000" scaled="0"/>
        </a:gradFill>
      </c:spPr>
    </c:plotArea>
    <c:plotVisOnly val="1"/>
    <c:dispBlanksAs val="gap"/>
    <c:showDLblsOverMax val="0"/>
  </c:chart>
  <c:spPr>
    <a:ln>
      <a:noFill/>
    </a:ln>
    <a:effectLst>
      <a:outerShdw blurRad="114300" dist="50800" dir="2700000" algn="tl" rotWithShape="0">
        <a:schemeClr val="bg1">
          <a:lumMod val="75000"/>
          <a:alpha val="40000"/>
        </a:schemeClr>
      </a:outerShdw>
    </a:effectLst>
  </c:spPr>
  <c:txPr>
    <a:bodyPr/>
    <a:lstStyle/>
    <a:p>
      <a:pPr>
        <a:defRPr>
          <a:latin typeface="Century Gothic" panose="020B0502020202020204" pitchFamily="34" charset="0"/>
        </a:defRPr>
      </a:pPr>
      <a:endParaRPr lang="it-IT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B393B-282F-4DE7-A08F-7CBDBA4FD04C}" type="datetimeFigureOut">
              <a:rPr lang="it-IT" smtClean="0"/>
              <a:t>04/12/2020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F2147B-D636-446E-9C2B-BE3309B77D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7161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2147B-D636-446E-9C2B-BE3309B77D82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8063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300" dirty="0"/>
          </a:p>
          <a:p>
            <a:endParaRPr lang="it-IT" sz="300" dirty="0"/>
          </a:p>
          <a:p>
            <a:endParaRPr lang="it-IT" sz="300" dirty="0"/>
          </a:p>
          <a:p>
            <a:endParaRPr lang="it-IT" sz="300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2147B-D636-446E-9C2B-BE3309B77D82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8179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2000" dirty="0"/>
          </a:p>
          <a:p>
            <a:r>
              <a:rPr lang="it-IT" sz="2000" dirty="0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2147B-D636-446E-9C2B-BE3309B77D82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4118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2147B-D636-446E-9C2B-BE3309B77D82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1363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2147B-D636-446E-9C2B-BE3309B77D82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6817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14A9DD-135F-4C8C-8F8F-7D2A344B60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6598BB4-4D42-4950-9274-180BEDC3A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6A782A4-B353-4461-A16B-852B08AEB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EDA1-8CDF-425E-B531-B98DC77B4FB8}" type="datetimeFigureOut">
              <a:rPr lang="it-IT" smtClean="0"/>
              <a:t>04/12/2020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7CB89D4-E55F-4A99-899A-5E22DBA78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60CC04D-F8DA-4C5E-AB09-8726DD29F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B7D75-63E9-47C4-BA75-3D11F96BBD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4644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433FC0-2203-4F72-9281-25586417B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F76C88C-CFBF-4C96-9568-27FD5F000E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CD0D48D-8EF5-4F7B-8AFF-74B8B77E7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EDA1-8CDF-425E-B531-B98DC77B4FB8}" type="datetimeFigureOut">
              <a:rPr lang="it-IT" smtClean="0"/>
              <a:t>04/12/2020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4EA209F-9286-4548-9FFC-CE0A8ADD0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3464766-33D8-4BF8-80C4-53541BBF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B7D75-63E9-47C4-BA75-3D11F96BBD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8945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B972A23E-C4AD-4EE2-BB7F-EBACCCDFCF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7B0FB1B-AA79-4B41-ACB3-368ECED065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C7D590F-08C4-4D88-BAB7-AD1D12A04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EDA1-8CDF-425E-B531-B98DC77B4FB8}" type="datetimeFigureOut">
              <a:rPr lang="it-IT" smtClean="0"/>
              <a:t>04/12/2020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4870971-FBFF-46FF-8F01-4A1414FC2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20096EA-C6B4-4A29-BEC8-333DB3EF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B7D75-63E9-47C4-BA75-3D11F96BBD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4017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0CFFC1-67FD-42FE-84FC-35FEDEA50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817B6C9-7E48-4293-870C-C42815FF6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A9389E0-328B-4A31-84E1-6FF35E6AA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EDA1-8CDF-425E-B531-B98DC77B4FB8}" type="datetimeFigureOut">
              <a:rPr lang="it-IT" smtClean="0"/>
              <a:t>04/12/2020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864FF0C-2B0B-4F80-919A-4FC9637E3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8DEB303-71F3-4CAF-9B92-3F7FCF7D9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B7D75-63E9-47C4-BA75-3D11F96BBD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2241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863279-456F-43D8-91D1-EF4BA1026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307FAED-595A-482E-BEF4-0BB631FF78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AF08689-2C94-4E38-ABF0-4FC4E78BB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EDA1-8CDF-425E-B531-B98DC77B4FB8}" type="datetimeFigureOut">
              <a:rPr lang="it-IT" smtClean="0"/>
              <a:t>04/12/2020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0FD6871-902B-42CF-8FE7-F5644D6F5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F4A9CD-4119-44B5-A668-242092C0D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B7D75-63E9-47C4-BA75-3D11F96BBD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1708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1CC3E1-079B-499B-8AC4-D2156BD9B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27C796-E32A-48D8-9B75-A6564EF345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887D909-61F9-4352-8F6C-1EBFD3E6F1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5518503-40C5-449F-9170-8AED8C5AA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EDA1-8CDF-425E-B531-B98DC77B4FB8}" type="datetimeFigureOut">
              <a:rPr lang="it-IT" smtClean="0"/>
              <a:t>04/12/2020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B38B066-6A40-4696-A750-3E59ED76F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F732C83-C39E-4272-A96F-141D5B27A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B7D75-63E9-47C4-BA75-3D11F96BBD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335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EB191D-6EEB-4ECA-99D9-8B3E10B9D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BCCEBE0-D20E-4BC3-AE4A-6F1F6507A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5DC1A00-66A3-43ED-A81C-1224A7213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EC1F803-B5CA-44AF-AE69-5AA9E1A605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D25BA2F-811E-45CC-89C7-A3B0B8D8D1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E414F67-EB25-40DF-98EC-55BC87647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EDA1-8CDF-425E-B531-B98DC77B4FB8}" type="datetimeFigureOut">
              <a:rPr lang="it-IT" smtClean="0"/>
              <a:t>04/12/2020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21F629F0-1327-4363-A9B6-1CEBB1BCE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1C4D998-0148-4C68-BAE2-916FB8814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B7D75-63E9-47C4-BA75-3D11F96BBD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8456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0F0E37-7251-4069-9C9B-9B8E6A5FA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E82F6D8-605E-4C8B-96A6-6374294B8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EDA1-8CDF-425E-B531-B98DC77B4FB8}" type="datetimeFigureOut">
              <a:rPr lang="it-IT" smtClean="0"/>
              <a:t>04/12/2020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41FD298-5ACA-4B97-A004-4B3523331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EFC029E-9E17-40F4-B8D2-DD5A0E5E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B7D75-63E9-47C4-BA75-3D11F96BBD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1527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EB9CFDA-7A2F-4472-BB5E-1DF676A67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EDA1-8CDF-425E-B531-B98DC77B4FB8}" type="datetimeFigureOut">
              <a:rPr lang="it-IT" smtClean="0"/>
              <a:t>04/12/2020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70AFBA0-64B3-4511-A074-DECA2848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E71227-82DE-4CBB-BDFB-4CA89652F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B7D75-63E9-47C4-BA75-3D11F96BBD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1751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98CE58-D0CA-4BE4-8A8D-9099D845C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62623B-FD67-44A5-A6DD-820D32BF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D74E959-96C2-493C-A99A-9F82773DDB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A2AB7B2-C568-4DF5-A185-D995BB51E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EDA1-8CDF-425E-B531-B98DC77B4FB8}" type="datetimeFigureOut">
              <a:rPr lang="it-IT" smtClean="0"/>
              <a:t>04/12/2020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182184B-3888-4862-8A41-351C1902E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7A21AC1-5693-4A16-94EE-741D8F9AD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B7D75-63E9-47C4-BA75-3D11F96BBD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2036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3D04D6-080A-41C9-A558-3E294F911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5D86180-44FE-48CF-8025-E58B6722F8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00C221F-AD33-447D-85BC-6042EAE53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2DE5ACD-CA81-4D03-AEAE-63D2EE98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EDA1-8CDF-425E-B531-B98DC77B4FB8}" type="datetimeFigureOut">
              <a:rPr lang="it-IT" smtClean="0"/>
              <a:t>04/12/2020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95AE13B-D61F-4E19-B639-5B0FCD69C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9D470F2-4CA5-4470-9991-5308C6581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B7D75-63E9-47C4-BA75-3D11F96BBD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0358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FF6BC30-3534-4AE2-8A89-41471145F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150C469-8821-498A-9E35-238F60DED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E95659F-24F9-4264-BD2B-A745657483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2EDA1-8CDF-425E-B531-B98DC77B4FB8}" type="datetimeFigureOut">
              <a:rPr lang="it-IT" smtClean="0"/>
              <a:t>04/12/2020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84E8839-8014-4BC0-BF3B-E2AC4C660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222A83B-5B31-4FDC-BEEE-F221EA98E2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B7D75-63E9-47C4-BA75-3D11F96BBD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3609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ISA | Home">
            <a:extLst>
              <a:ext uri="{FF2B5EF4-FFF2-40B4-BE49-F238E27FC236}">
                <a16:creationId xmlns:a16="http://schemas.microsoft.com/office/drawing/2014/main" id="{DC8863A2-9F89-42B5-ABF7-EA4917E1B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161" y="110756"/>
            <a:ext cx="1971675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B0FF9BC-1151-4622-9493-7E0D1CA735F5}"/>
              </a:ext>
            </a:extLst>
          </p:cNvPr>
          <p:cNvSpPr txBox="1"/>
          <p:nvPr/>
        </p:nvSpPr>
        <p:spPr>
          <a:xfrm>
            <a:off x="838822" y="2201319"/>
            <a:ext cx="1051435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tx2"/>
                </a:solidFill>
              </a:rPr>
              <a:t>Università degli Studi di Salerno</a:t>
            </a:r>
          </a:p>
          <a:p>
            <a:pPr algn="ctr"/>
            <a:r>
              <a:rPr lang="it-IT" sz="2800" b="1" dirty="0">
                <a:solidFill>
                  <a:schemeClr val="tx2"/>
                </a:solidFill>
              </a:rPr>
              <a:t>Dipartimento di Ingegneria dell’Informazione ed Elettrica e Matematica applicata</a:t>
            </a:r>
          </a:p>
          <a:p>
            <a:pPr algn="ctr"/>
            <a:r>
              <a:rPr lang="it-IT" sz="4400" b="1" dirty="0">
                <a:solidFill>
                  <a:schemeClr val="tx2"/>
                </a:solidFill>
              </a:rPr>
              <a:t>Presentazione Sprint 1 Software Engineering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DFABF47-AC6D-4F67-8323-A1BB3DFD86B7}"/>
              </a:ext>
            </a:extLst>
          </p:cNvPr>
          <p:cNvSpPr txBox="1"/>
          <p:nvPr/>
        </p:nvSpPr>
        <p:spPr>
          <a:xfrm>
            <a:off x="1223890" y="4611859"/>
            <a:ext cx="68650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tx2"/>
                </a:solidFill>
              </a:rPr>
              <a:t>Gruppo 1:</a:t>
            </a:r>
          </a:p>
          <a:p>
            <a:r>
              <a:rPr lang="it-IT" sz="2400" dirty="0">
                <a:solidFill>
                  <a:schemeClr val="tx2"/>
                </a:solidFill>
              </a:rPr>
              <a:t>Troiano Francesco</a:t>
            </a:r>
          </a:p>
          <a:p>
            <a:r>
              <a:rPr lang="it-IT" sz="2400" dirty="0">
                <a:solidFill>
                  <a:schemeClr val="tx2"/>
                </a:solidFill>
              </a:rPr>
              <a:t>Villani Christian</a:t>
            </a:r>
          </a:p>
          <a:p>
            <a:r>
              <a:rPr lang="it-IT" sz="2400" dirty="0">
                <a:solidFill>
                  <a:schemeClr val="tx2"/>
                </a:solidFill>
              </a:rPr>
              <a:t>Zamboli Costantino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21CDC9B-396B-4C7F-80BA-A10D1FCA56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752" y="4324977"/>
            <a:ext cx="2143424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5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881CAAD-2625-473E-B7C5-D80C5FB34C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" t="11515" r="50000" b="7619"/>
          <a:stretch/>
        </p:blipFill>
        <p:spPr>
          <a:xfrm>
            <a:off x="659196" y="587942"/>
            <a:ext cx="10873607" cy="5682116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08B28CA-380B-4215-AD01-212E9F423E2D}"/>
              </a:ext>
            </a:extLst>
          </p:cNvPr>
          <p:cNvSpPr txBox="1"/>
          <p:nvPr/>
        </p:nvSpPr>
        <p:spPr>
          <a:xfrm>
            <a:off x="0" y="0"/>
            <a:ext cx="4924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tx2"/>
                </a:solidFill>
              </a:rPr>
              <a:t>BACHECA TRELLO</a:t>
            </a:r>
          </a:p>
        </p:txBody>
      </p:sp>
    </p:spTree>
    <p:extLst>
      <p:ext uri="{BB962C8B-B14F-4D97-AF65-F5344CB8AC3E}">
        <p14:creationId xmlns:p14="http://schemas.microsoft.com/office/powerpoint/2010/main" val="3291820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40FC67B-F7B6-4AF9-91B4-2D6103BEBD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8" t="20933" r="52761" b="17799"/>
          <a:stretch/>
        </p:blipFill>
        <p:spPr>
          <a:xfrm>
            <a:off x="1098391" y="1157014"/>
            <a:ext cx="9995218" cy="431487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51B219F-F14E-4A0F-B96F-75A55C39DCF1}"/>
              </a:ext>
            </a:extLst>
          </p:cNvPr>
          <p:cNvSpPr txBox="1"/>
          <p:nvPr/>
        </p:nvSpPr>
        <p:spPr>
          <a:xfrm>
            <a:off x="169703" y="0"/>
            <a:ext cx="4924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tx2"/>
                </a:solidFill>
              </a:rPr>
              <a:t>SPRINT 1 BURNDOWN CHART</a:t>
            </a:r>
            <a:endParaRPr lang="it-IT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057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1">
            <a:extLst>
              <a:ext uri="{FF2B5EF4-FFF2-40B4-BE49-F238E27FC236}">
                <a16:creationId xmlns:a16="http://schemas.microsoft.com/office/drawing/2014/main" id="{A152F1BD-87D1-AE4E-BC5D-6492BC4972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7593991"/>
              </p:ext>
            </p:extLst>
          </p:nvPr>
        </p:nvGraphicFramePr>
        <p:xfrm>
          <a:off x="1009650" y="152400"/>
          <a:ext cx="5086350" cy="655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ED1975A-2768-4EE7-A9E7-63D53E34E942}"/>
              </a:ext>
            </a:extLst>
          </p:cNvPr>
          <p:cNvSpPr txBox="1"/>
          <p:nvPr/>
        </p:nvSpPr>
        <p:spPr>
          <a:xfrm>
            <a:off x="6735175" y="1382286"/>
            <a:ext cx="492481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tx2"/>
                </a:solidFill>
              </a:rPr>
              <a:t>Inizialmente le ore effettive sono maggiori di quelle stimate. Questo è dovuto al tempo richiesto per acquisire familiarità con i nuovi linguaggi. </a:t>
            </a:r>
          </a:p>
          <a:p>
            <a:r>
              <a:rPr lang="it-IT" sz="2000" dirty="0">
                <a:solidFill>
                  <a:schemeClr val="tx2"/>
                </a:solidFill>
              </a:rPr>
              <a:t>Successivamente la curva mostra un andamento opposto. Infatti durante la seconda parte della sprint le ore necessarie per completare i task sono inferiori a quelle stimate. </a:t>
            </a:r>
          </a:p>
          <a:p>
            <a:r>
              <a:rPr lang="it-IT" sz="2000" dirty="0">
                <a:solidFill>
                  <a:schemeClr val="tx2"/>
                </a:solidFill>
              </a:rPr>
              <a:t>Nella parte finale le ore effettive superano la linea di tendenza in relazione al processo di sprint review che è stato effettuato nell’ultimo giorno.</a:t>
            </a:r>
          </a:p>
        </p:txBody>
      </p:sp>
    </p:spTree>
    <p:extLst>
      <p:ext uri="{BB962C8B-B14F-4D97-AF65-F5344CB8AC3E}">
        <p14:creationId xmlns:p14="http://schemas.microsoft.com/office/powerpoint/2010/main" val="3711611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9A7452A4-E62C-4522-A56D-62DCDD88FF30}"/>
              </a:ext>
            </a:extLst>
          </p:cNvPr>
          <p:cNvSpPr txBox="1"/>
          <p:nvPr/>
        </p:nvSpPr>
        <p:spPr>
          <a:xfrm>
            <a:off x="0" y="0"/>
            <a:ext cx="12192000" cy="7093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000" b="1" dirty="0">
                <a:solidFill>
                  <a:schemeClr val="tx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PAGINA HTML 1</a:t>
            </a:r>
            <a:endParaRPr lang="it-IT" sz="2000" b="1" dirty="0">
              <a:solidFill>
                <a:schemeClr val="tx2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dirty="0">
                <a:solidFill>
                  <a:schemeClr val="tx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it-IT" dirty="0">
                <a:solidFill>
                  <a:schemeClr val="tx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 prima pagina HTML mostra le attività pianificate programmate per la settimana corrente. I dati presenti all’interno della tabella sono prelevati dal database utilizzando una pagina JSP che ritorna le informazioni al controller in formato JSON. Il controller effettua il rendering delle informazioni e le mostra all’interno della pagina html.</a:t>
            </a:r>
            <a:endParaRPr lang="it-IT" dirty="0">
              <a:solidFill>
                <a:schemeClr val="tx2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2000" b="1" dirty="0">
                <a:solidFill>
                  <a:schemeClr val="tx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PAGINA HTML 2.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dirty="0">
                <a:solidFill>
                  <a:schemeClr val="tx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All’interno della seconda pagina HTML è </a:t>
            </a:r>
            <a:r>
              <a:rPr lang="it-IT" dirty="0">
                <a:solidFill>
                  <a:schemeClr val="tx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possibile visualizzare i workspace notes relativi al sito d’intervento, la descrizione dell’intervento e le skill necessarie. Premendo il bottone </a:t>
            </a:r>
            <a:r>
              <a:rPr lang="it-IT" dirty="0" err="1">
                <a:solidFill>
                  <a:schemeClr val="tx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edit</a:t>
            </a:r>
            <a:r>
              <a:rPr lang="it-IT" dirty="0">
                <a:solidFill>
                  <a:schemeClr val="tx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viene effettuata una richiesta </a:t>
            </a:r>
            <a:r>
              <a:rPr lang="it-IT" dirty="0" err="1">
                <a:solidFill>
                  <a:schemeClr val="tx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ajax</a:t>
            </a:r>
            <a:r>
              <a:rPr lang="it-IT" dirty="0">
                <a:solidFill>
                  <a:schemeClr val="tx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http post che permette la modifica del campo workspace notes. I dati vengono pubblicati ad una pagina JSP che si occupa di effettuare l’update all’interno del database.</a:t>
            </a:r>
            <a:endParaRPr lang="it-IT" sz="2000" dirty="0">
              <a:solidFill>
                <a:schemeClr val="tx2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2000" b="1" dirty="0">
                <a:solidFill>
                  <a:schemeClr val="tx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PAGINA HTML 3.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dirty="0">
                <a:solidFill>
                  <a:schemeClr val="tx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La terza pagina HTML permette di selezionare il </a:t>
            </a:r>
            <a:r>
              <a:rPr lang="it-IT" dirty="0" err="1">
                <a:solidFill>
                  <a:schemeClr val="tx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maintainer</a:t>
            </a:r>
            <a:r>
              <a:rPr lang="it-IT" dirty="0">
                <a:solidFill>
                  <a:schemeClr val="tx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a cui assegnare l’attività di manutenzione. Per visualizzare l’elenco dei </a:t>
            </a:r>
            <a:r>
              <a:rPr lang="it-IT" dirty="0" err="1">
                <a:solidFill>
                  <a:schemeClr val="tx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maintainer</a:t>
            </a:r>
            <a:r>
              <a:rPr lang="it-IT" dirty="0">
                <a:solidFill>
                  <a:schemeClr val="tx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selezionabili è stata utilizzata una pagina JSP che restituisce in formato JSON l’id dei </a:t>
            </a:r>
            <a:r>
              <a:rPr lang="it-IT" dirty="0" err="1">
                <a:solidFill>
                  <a:schemeClr val="tx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maintainer</a:t>
            </a:r>
            <a:r>
              <a:rPr lang="it-IT" dirty="0">
                <a:solidFill>
                  <a:schemeClr val="tx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il match relativo alle skill, nome del </a:t>
            </a:r>
            <a:r>
              <a:rPr lang="it-IT" dirty="0" err="1">
                <a:solidFill>
                  <a:schemeClr val="tx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maintainer</a:t>
            </a:r>
            <a:r>
              <a:rPr lang="it-IT" dirty="0">
                <a:solidFill>
                  <a:schemeClr val="tx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e la percentuale di disponibilità per ogni giorno.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2000" b="1" dirty="0">
                <a:solidFill>
                  <a:schemeClr val="tx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PAGINA HTML 4.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dirty="0">
                <a:solidFill>
                  <a:schemeClr val="tx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L’ultima pagina html permette di visualizzare l’attività da assegnare, la settimana, il giorno, il </a:t>
            </a:r>
            <a:r>
              <a:rPr lang="it-IT" dirty="0" err="1">
                <a:solidFill>
                  <a:schemeClr val="tx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maintainer</a:t>
            </a:r>
            <a:r>
              <a:rPr lang="it-IT" dirty="0">
                <a:solidFill>
                  <a:schemeClr val="tx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selezionato e il workspace notes. Le disponibilità relative al </a:t>
            </a:r>
            <a:r>
              <a:rPr lang="it-IT" dirty="0" err="1">
                <a:solidFill>
                  <a:schemeClr val="tx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maintainer</a:t>
            </a:r>
            <a:r>
              <a:rPr lang="it-IT" dirty="0">
                <a:solidFill>
                  <a:schemeClr val="tx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scelto sono fornite da una pagina JSP che restituisce in formato JSON </a:t>
            </a:r>
            <a:r>
              <a:rPr lang="it-IT" dirty="0">
                <a:solidFill>
                  <a:schemeClr val="tx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la suddivisione in</a:t>
            </a:r>
            <a:r>
              <a:rPr lang="it-IT" dirty="0">
                <a:solidFill>
                  <a:schemeClr val="tx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slot temporali. È stata aggiunta una funzionalità che permette di inviare un e-mail al </a:t>
            </a:r>
            <a:r>
              <a:rPr lang="it-IT" dirty="0" err="1">
                <a:solidFill>
                  <a:schemeClr val="tx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maintainer</a:t>
            </a:r>
            <a:r>
              <a:rPr lang="it-IT" dirty="0">
                <a:solidFill>
                  <a:schemeClr val="tx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selezionato contenente le informazioni relative all’attività assegnata. L’email viene inviata utilizzando una pagina JSP.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b="1" dirty="0">
                <a:solidFill>
                  <a:schemeClr val="tx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Nella slide successiva è presente un video che illustra il funzionamento.</a:t>
            </a:r>
            <a:endParaRPr lang="it-IT" b="1" dirty="0">
              <a:solidFill>
                <a:schemeClr val="tx2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it-IT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574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gistrazione schermo 2">
            <a:hlinkClick r:id="" action="ppaction://media"/>
            <a:extLst>
              <a:ext uri="{FF2B5EF4-FFF2-40B4-BE49-F238E27FC236}">
                <a16:creationId xmlns:a16="http://schemas.microsoft.com/office/drawing/2014/main" id="{44620AA7-4A4A-4E1A-9385-476687C96E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715963"/>
            <a:ext cx="12192000" cy="542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9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2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1297</TotalTime>
  <Words>392</Words>
  <Application>Microsoft Office PowerPoint</Application>
  <PresentationFormat>Widescreen</PresentationFormat>
  <Paragraphs>33</Paragraphs>
  <Slides>6</Slides>
  <Notes>5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Century Gothic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Costantino Zamboli</dc:creator>
  <cp:lastModifiedBy>Costantino Zamboli</cp:lastModifiedBy>
  <cp:revision>48</cp:revision>
  <dcterms:created xsi:type="dcterms:W3CDTF">2020-11-18T17:17:08Z</dcterms:created>
  <dcterms:modified xsi:type="dcterms:W3CDTF">2020-12-04T18:36:56Z</dcterms:modified>
</cp:coreProperties>
</file>